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imes New Roman" panose="02020603050405020304" pitchFamily="18" charset="0"/>
      <p:regular r:id="rId19"/>
    </p:embeddedFont>
    <p:embeddedFont>
      <p:font typeface="Times New Roman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0560-8379-4248-8491-1927FB07D93A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95741-E870-435A-8EAA-570FDD107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0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95741-E870-435A-8EAA-570FDD1072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2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.svg"/><Relationship Id="rId18" Type="http://schemas.openxmlformats.org/officeDocument/2006/relationships/image" Target="../media/image53.png"/><Relationship Id="rId3" Type="http://schemas.openxmlformats.org/officeDocument/2006/relationships/image" Target="../media/image40.svg"/><Relationship Id="rId21" Type="http://schemas.openxmlformats.org/officeDocument/2006/relationships/image" Target="../media/image56.svg"/><Relationship Id="rId7" Type="http://schemas.openxmlformats.org/officeDocument/2006/relationships/image" Target="../media/image44.svg"/><Relationship Id="rId12" Type="http://schemas.openxmlformats.org/officeDocument/2006/relationships/image" Target="../media/image5.png"/><Relationship Id="rId17" Type="http://schemas.openxmlformats.org/officeDocument/2006/relationships/image" Target="../media/image52.svg"/><Relationship Id="rId2" Type="http://schemas.openxmlformats.org/officeDocument/2006/relationships/image" Target="../media/image39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0.svg"/><Relationship Id="rId10" Type="http://schemas.openxmlformats.org/officeDocument/2006/relationships/image" Target="../media/image47.png"/><Relationship Id="rId19" Type="http://schemas.openxmlformats.org/officeDocument/2006/relationships/image" Target="../media/image54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49.png"/><Relationship Id="rId22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47759" y="3749017"/>
            <a:ext cx="3240241" cy="6504134"/>
          </a:xfrm>
          <a:custGeom>
            <a:avLst/>
            <a:gdLst/>
            <a:ahLst/>
            <a:cxnLst/>
            <a:rect l="l" t="t" r="r" b="b"/>
            <a:pathLst>
              <a:path w="3240241" h="6504134">
                <a:moveTo>
                  <a:pt x="0" y="0"/>
                </a:moveTo>
                <a:lnTo>
                  <a:pt x="3240241" y="0"/>
                </a:lnTo>
                <a:lnTo>
                  <a:pt x="3240241" y="6504134"/>
                </a:lnTo>
                <a:lnTo>
                  <a:pt x="0" y="650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02" r="-40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32403" y="-1520635"/>
            <a:ext cx="5255597" cy="13255940"/>
          </a:xfrm>
          <a:custGeom>
            <a:avLst/>
            <a:gdLst/>
            <a:ahLst/>
            <a:cxnLst/>
            <a:rect l="l" t="t" r="r" b="b"/>
            <a:pathLst>
              <a:path w="5255597" h="13255940">
                <a:moveTo>
                  <a:pt x="0" y="0"/>
                </a:moveTo>
                <a:lnTo>
                  <a:pt x="5255597" y="0"/>
                </a:lnTo>
                <a:lnTo>
                  <a:pt x="5255597" y="13255940"/>
                </a:lnTo>
                <a:lnTo>
                  <a:pt x="0" y="13255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32880" y="1526000"/>
            <a:ext cx="7234999" cy="7234999"/>
          </a:xfrm>
          <a:custGeom>
            <a:avLst/>
            <a:gdLst/>
            <a:ahLst/>
            <a:cxnLst/>
            <a:rect l="l" t="t" r="r" b="b"/>
            <a:pathLst>
              <a:path w="7234999" h="7234999">
                <a:moveTo>
                  <a:pt x="0" y="0"/>
                </a:moveTo>
                <a:lnTo>
                  <a:pt x="7234999" y="0"/>
                </a:lnTo>
                <a:lnTo>
                  <a:pt x="7234999" y="7234999"/>
                </a:lnTo>
                <a:lnTo>
                  <a:pt x="0" y="7234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106590" y="2199722"/>
            <a:ext cx="5887580" cy="5887555"/>
            <a:chOff x="0" y="0"/>
            <a:chExt cx="7850107" cy="78500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0124" cy="7849997"/>
            </a:xfrm>
            <a:custGeom>
              <a:avLst/>
              <a:gdLst/>
              <a:ahLst/>
              <a:cxnLst/>
              <a:rect l="l" t="t" r="r" b="b"/>
              <a:pathLst>
                <a:path w="7850124" h="7849997">
                  <a:moveTo>
                    <a:pt x="7850124" y="3925062"/>
                  </a:moveTo>
                  <a:cubicBezTo>
                    <a:pt x="7850124" y="6092698"/>
                    <a:pt x="6092825" y="7849997"/>
                    <a:pt x="3925062" y="7849997"/>
                  </a:cubicBezTo>
                  <a:cubicBezTo>
                    <a:pt x="1757299" y="7849997"/>
                    <a:pt x="0" y="6092698"/>
                    <a:pt x="0" y="3925062"/>
                  </a:cubicBezTo>
                  <a:cubicBezTo>
                    <a:pt x="0" y="1757426"/>
                    <a:pt x="1757299" y="0"/>
                    <a:pt x="3925062" y="0"/>
                  </a:cubicBezTo>
                  <a:cubicBezTo>
                    <a:pt x="6092825" y="0"/>
                    <a:pt x="7850124" y="1757299"/>
                    <a:pt x="7850124" y="3925062"/>
                  </a:cubicBezTo>
                  <a:close/>
                </a:path>
              </a:pathLst>
            </a:custGeom>
            <a:blipFill>
              <a:blip r:embed="rId8"/>
              <a:stretch>
                <a:fillRect l="-20421" r="-20421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28700" y="3417164"/>
            <a:ext cx="107722" cy="4186566"/>
          </a:xfrm>
          <a:custGeom>
            <a:avLst/>
            <a:gdLst/>
            <a:ahLst/>
            <a:cxnLst/>
            <a:rect l="l" t="t" r="r" b="b"/>
            <a:pathLst>
              <a:path w="107722" h="4186566">
                <a:moveTo>
                  <a:pt x="0" y="0"/>
                </a:moveTo>
                <a:lnTo>
                  <a:pt x="107722" y="0"/>
                </a:lnTo>
                <a:lnTo>
                  <a:pt x="107722" y="4186566"/>
                </a:lnTo>
                <a:lnTo>
                  <a:pt x="0" y="41865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09577" y="1009650"/>
            <a:ext cx="1533393" cy="1747007"/>
            <a:chOff x="0" y="0"/>
            <a:chExt cx="2044524" cy="2329343"/>
          </a:xfrm>
        </p:grpSpPr>
        <p:sp>
          <p:nvSpPr>
            <p:cNvPr id="9" name="Freeform 9"/>
            <p:cNvSpPr/>
            <p:nvPr/>
          </p:nvSpPr>
          <p:spPr>
            <a:xfrm>
              <a:off x="25400" y="25400"/>
              <a:ext cx="1993773" cy="2278507"/>
            </a:xfrm>
            <a:custGeom>
              <a:avLst/>
              <a:gdLst/>
              <a:ahLst/>
              <a:cxnLst/>
              <a:rect l="l" t="t" r="r" b="b"/>
              <a:pathLst>
                <a:path w="1993773" h="2278507">
                  <a:moveTo>
                    <a:pt x="0" y="0"/>
                  </a:moveTo>
                  <a:lnTo>
                    <a:pt x="1993773" y="0"/>
                  </a:lnTo>
                  <a:lnTo>
                    <a:pt x="1993773" y="2278507"/>
                  </a:lnTo>
                  <a:lnTo>
                    <a:pt x="0" y="2278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273" t="-1273" r="-1271" b="-127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044573" cy="2329307"/>
            </a:xfrm>
            <a:custGeom>
              <a:avLst/>
              <a:gdLst/>
              <a:ahLst/>
              <a:cxnLst/>
              <a:rect l="l" t="t" r="r" b="b"/>
              <a:pathLst>
                <a:path w="2044573" h="2329307">
                  <a:moveTo>
                    <a:pt x="25400" y="0"/>
                  </a:moveTo>
                  <a:lnTo>
                    <a:pt x="2019173" y="0"/>
                  </a:lnTo>
                  <a:cubicBezTo>
                    <a:pt x="2033143" y="0"/>
                    <a:pt x="2044573" y="11430"/>
                    <a:pt x="2044573" y="25400"/>
                  </a:cubicBezTo>
                  <a:lnTo>
                    <a:pt x="2044573" y="2303907"/>
                  </a:lnTo>
                  <a:cubicBezTo>
                    <a:pt x="2044573" y="2317877"/>
                    <a:pt x="2033143" y="2329307"/>
                    <a:pt x="2019173" y="2329307"/>
                  </a:cubicBezTo>
                  <a:lnTo>
                    <a:pt x="25400" y="2329307"/>
                  </a:lnTo>
                  <a:cubicBezTo>
                    <a:pt x="11430" y="2329307"/>
                    <a:pt x="0" y="2317877"/>
                    <a:pt x="0" y="2303907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800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2303907"/>
                  </a:lnTo>
                  <a:lnTo>
                    <a:pt x="25400" y="2303907"/>
                  </a:lnTo>
                  <a:lnTo>
                    <a:pt x="25400" y="2278507"/>
                  </a:lnTo>
                  <a:lnTo>
                    <a:pt x="2019173" y="2278507"/>
                  </a:lnTo>
                  <a:lnTo>
                    <a:pt x="2019173" y="2303907"/>
                  </a:lnTo>
                  <a:lnTo>
                    <a:pt x="1993773" y="2303907"/>
                  </a:lnTo>
                  <a:lnTo>
                    <a:pt x="1993773" y="25400"/>
                  </a:lnTo>
                  <a:lnTo>
                    <a:pt x="2019173" y="25400"/>
                  </a:lnTo>
                  <a:lnTo>
                    <a:pt x="2019173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10686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76272" y="3815020"/>
            <a:ext cx="8730318" cy="4669740"/>
            <a:chOff x="-1" y="0"/>
            <a:chExt cx="11640424" cy="62263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640423" cy="5835101"/>
            </a:xfrm>
            <a:custGeom>
              <a:avLst/>
              <a:gdLst/>
              <a:ahLst/>
              <a:cxnLst/>
              <a:rect l="l" t="t" r="r" b="b"/>
              <a:pathLst>
                <a:path w="11640423" h="5835101">
                  <a:moveTo>
                    <a:pt x="0" y="0"/>
                  </a:moveTo>
                  <a:lnTo>
                    <a:pt x="11640423" y="0"/>
                  </a:lnTo>
                  <a:lnTo>
                    <a:pt x="11640423" y="5835101"/>
                  </a:lnTo>
                  <a:lnTo>
                    <a:pt x="0" y="58351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-1" y="134044"/>
              <a:ext cx="11640423" cy="609227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519"/>
                </a:lnSpc>
              </a:pPr>
              <a:r>
                <a:rPr lang="en-US" sz="7200" b="1" spc="-117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Центр</a:t>
              </a:r>
              <a:r>
                <a:rPr lang="en-US" sz="7200" b="1" spc="-117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7200" b="1" spc="-117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компетенций</a:t>
              </a:r>
              <a:r>
                <a:rPr lang="en-US" sz="7200" b="1" spc="-117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pPr algn="l">
                <a:lnSpc>
                  <a:spcPts val="8519"/>
                </a:lnSpc>
              </a:pPr>
              <a:r>
                <a:rPr lang="en-US" sz="7200" b="1" spc="-117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по</a:t>
              </a:r>
              <a:r>
                <a:rPr lang="en-US" sz="7200" b="1" spc="-117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7200" b="1" spc="-117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ветеринарной</a:t>
              </a:r>
              <a:r>
                <a:rPr lang="en-US" sz="7200" b="1" spc="-117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7200" b="1" spc="-117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медицине</a:t>
              </a:r>
              <a:r>
                <a:rPr lang="en-US" sz="7200" b="1" spc="-117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pPr algn="l">
                <a:lnSpc>
                  <a:spcPts val="9701"/>
                </a:lnSpc>
              </a:pPr>
              <a:endParaRPr lang="en-US" sz="5875" b="1" spc="-117" dirty="0">
                <a:solidFill>
                  <a:srgbClr val="21596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50819" y="1135210"/>
            <a:ext cx="7082061" cy="1557524"/>
            <a:chOff x="0" y="0"/>
            <a:chExt cx="9260775" cy="20766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60775" cy="2076699"/>
            </a:xfrm>
            <a:custGeom>
              <a:avLst/>
              <a:gdLst/>
              <a:ahLst/>
              <a:cxnLst/>
              <a:rect l="l" t="t" r="r" b="b"/>
              <a:pathLst>
                <a:path w="9260775" h="2076699">
                  <a:moveTo>
                    <a:pt x="0" y="0"/>
                  </a:moveTo>
                  <a:lnTo>
                    <a:pt x="9260775" y="0"/>
                  </a:lnTo>
                  <a:lnTo>
                    <a:pt x="9260775" y="2076699"/>
                  </a:lnTo>
                  <a:lnTo>
                    <a:pt x="0" y="20766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14300"/>
              <a:ext cx="9260775" cy="21909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130"/>
                </a:lnSpc>
              </a:pPr>
              <a:r>
                <a:rPr lang="ru-RU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  </a:t>
              </a: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«</a:t>
              </a:r>
              <a:r>
                <a:rPr lang="en-US" sz="3036" b="1" spc="-59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Медицинский</a:t>
              </a: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036" b="1" spc="-59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врач</a:t>
              </a: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036" b="1" spc="-59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лечит</a:t>
              </a: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036" b="1" spc="-59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человека</a:t>
              </a: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</a:t>
              </a:r>
            </a:p>
            <a:p>
              <a:pPr algn="ctr">
                <a:lnSpc>
                  <a:spcPts val="4130"/>
                </a:lnSpc>
              </a:pP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а </a:t>
              </a:r>
              <a:r>
                <a:rPr lang="en-US" sz="3036" b="1" spc="-59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ветеринарный</a:t>
              </a: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036" b="1" spc="-59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врач</a:t>
              </a: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– </a:t>
              </a:r>
              <a:r>
                <a:rPr lang="en-US" sz="3036" b="1" spc="-59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человечество</a:t>
              </a: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»</a:t>
              </a:r>
            </a:p>
            <a:p>
              <a:pPr algn="ctr">
                <a:lnSpc>
                  <a:spcPts val="4130"/>
                </a:lnSpc>
              </a:pP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                          </a:t>
              </a:r>
              <a:r>
                <a:rPr lang="en-US" sz="3036" b="1" spc="-59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Иван</a:t>
              </a: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036" b="1" spc="-59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Петрович</a:t>
              </a: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036" b="1" spc="-59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Павлов</a:t>
              </a:r>
              <a:r>
                <a:rPr lang="en-US" sz="3036" b="1" spc="-59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028700" y="8437851"/>
            <a:ext cx="11401575" cy="1583749"/>
          </a:xfrm>
          <a:custGeom>
            <a:avLst/>
            <a:gdLst/>
            <a:ahLst/>
            <a:cxnLst/>
            <a:rect l="l" t="t" r="r" b="b"/>
            <a:pathLst>
              <a:path w="15202100" h="2111665">
                <a:moveTo>
                  <a:pt x="0" y="0"/>
                </a:moveTo>
                <a:lnTo>
                  <a:pt x="15202100" y="0"/>
                </a:lnTo>
                <a:lnTo>
                  <a:pt x="15202100" y="2111665"/>
                </a:lnTo>
                <a:lnTo>
                  <a:pt x="0" y="211166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5DB291-76D2-4C41-9284-EE4BED79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6" y="2619393"/>
            <a:ext cx="15621000" cy="739044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85373" y="86970"/>
            <a:ext cx="17917247" cy="2460629"/>
          </a:xfrm>
          <a:custGeom>
            <a:avLst/>
            <a:gdLst/>
            <a:ahLst/>
            <a:cxnLst/>
            <a:rect l="l" t="t" r="r" b="b"/>
            <a:pathLst>
              <a:path w="18288000" h="4563959">
                <a:moveTo>
                  <a:pt x="0" y="0"/>
                </a:moveTo>
                <a:lnTo>
                  <a:pt x="18288000" y="0"/>
                </a:lnTo>
                <a:lnTo>
                  <a:pt x="18288000" y="4563959"/>
                </a:lnTo>
                <a:lnTo>
                  <a:pt x="0" y="45639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81200" y="2896559"/>
            <a:ext cx="14554199" cy="739044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indent="-342900">
              <a:lnSpc>
                <a:spcPts val="3780"/>
              </a:lnSpc>
              <a:buFont typeface="Wingdings" panose="05000000000000000000" pitchFamily="2" charset="2"/>
              <a:buChar char="q"/>
            </a:pP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качества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средним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специальным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образованием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обновление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содержания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оснащение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центра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соответствии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тенденциями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развития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техники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21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ts val="3780"/>
              </a:lnSpc>
              <a:buFont typeface="Wingdings" panose="05000000000000000000" pitchFamily="2" charset="2"/>
              <a:buChar char="q"/>
            </a:pP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результативности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развития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центра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21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ts val="3780"/>
              </a:lnSpc>
              <a:buFont typeface="Wingdings" panose="05000000000000000000" pitchFamily="2" charset="2"/>
              <a:buChar char="q"/>
            </a:pP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приведение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структуры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объемов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профилей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соответствии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 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потребностями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ведущих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предприятий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агропромышленного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комплекса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21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ts val="3780"/>
              </a:lnSpc>
              <a:buFont typeface="Wingdings" panose="05000000000000000000" pitchFamily="2" charset="2"/>
              <a:buChar char="q"/>
            </a:pP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переподготовки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повышения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рабочих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 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специалистов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оказание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услуг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инновационным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программам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профессионального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постоянное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обновление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ориентация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запросы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потребителей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21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ts val="3780"/>
              </a:lnSpc>
              <a:buFont typeface="Wingdings" panose="05000000000000000000" pitchFamily="2" charset="2"/>
              <a:buChar char="q"/>
            </a:pP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реализация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инновационных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решающих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кадровые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быстро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развивающейся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индустрии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сельского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хозяйства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интеграции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образовательной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учебно-производственной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21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ts val="3780"/>
              </a:lnSpc>
              <a:buFont typeface="Wingdings" panose="05000000000000000000" pitchFamily="2" charset="2"/>
              <a:buChar char="q"/>
            </a:pP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становление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эффективной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системы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социального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партнерства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привлечение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работодателей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формированию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современного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содержания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профессионального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независимой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эффективности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качества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подготовки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lang="ru-RU" sz="21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>
              <a:lnSpc>
                <a:spcPts val="3780"/>
              </a:lnSpc>
              <a:buFont typeface="Wingdings" panose="05000000000000000000" pitchFamily="2" charset="2"/>
              <a:buChar char="q"/>
            </a:pP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учебных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кабинетов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10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лабораторий</a:t>
            </a:r>
            <a:r>
              <a:rPr lang="en-US" sz="21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93084" lvl="2" indent="-64361" algn="just">
              <a:lnSpc>
                <a:spcPts val="3950"/>
              </a:lnSpc>
            </a:pPr>
            <a:endParaRPr lang="en-US" sz="21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43000" y="662748"/>
            <a:ext cx="16611603" cy="1410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/>
            <a:r>
              <a:rPr lang="en-US" sz="4800" b="1" spc="-136" dirty="0" err="1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Планируемые</a:t>
            </a:r>
            <a:r>
              <a:rPr lang="en-US" sz="4800" b="1" spc="-136" dirty="0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800" b="1" spc="-136" dirty="0" err="1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результаты</a:t>
            </a:r>
            <a:r>
              <a:rPr lang="en-US" sz="4800" b="1" spc="-136" dirty="0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800" b="1" spc="-136" dirty="0" err="1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деятельности</a:t>
            </a:r>
            <a:r>
              <a:rPr lang="en-US" sz="4800" b="1" spc="-136" dirty="0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endParaRPr lang="ru-RU" sz="4800" b="1" spc="-136" dirty="0">
              <a:solidFill>
                <a:srgbClr val="FDFBFB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/>
            <a:r>
              <a:rPr lang="en-US" sz="4800" b="1" spc="-136" dirty="0" err="1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центра</a:t>
            </a:r>
            <a:r>
              <a:rPr lang="en-US" sz="4800" b="1" spc="-136" dirty="0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800" b="1" spc="-136" dirty="0" err="1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компетенций</a:t>
            </a:r>
            <a:r>
              <a:rPr lang="en-US" sz="4800" b="1" spc="-136" dirty="0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2778327" y="7417124"/>
            <a:ext cx="12710840" cy="1002976"/>
            <a:chOff x="0" y="0"/>
            <a:chExt cx="16947787" cy="1578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47769" cy="1578737"/>
            </a:xfrm>
            <a:custGeom>
              <a:avLst/>
              <a:gdLst/>
              <a:ahLst/>
              <a:cxnLst/>
              <a:rect l="l" t="t" r="r" b="b"/>
              <a:pathLst>
                <a:path w="16947769" h="1578737">
                  <a:moveTo>
                    <a:pt x="0" y="0"/>
                  </a:moveTo>
                  <a:lnTo>
                    <a:pt x="16947769" y="0"/>
                  </a:lnTo>
                  <a:lnTo>
                    <a:pt x="16947769" y="1578737"/>
                  </a:lnTo>
                  <a:lnTo>
                    <a:pt x="0" y="1578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2000"/>
              </a:blip>
              <a:stretch>
                <a:fillRect t="-104077" b="-104076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-10247" y="513389"/>
            <a:ext cx="18288000" cy="4563959"/>
          </a:xfrm>
          <a:custGeom>
            <a:avLst/>
            <a:gdLst/>
            <a:ahLst/>
            <a:cxnLst/>
            <a:rect l="l" t="t" r="r" b="b"/>
            <a:pathLst>
              <a:path w="18288000" h="4563959">
                <a:moveTo>
                  <a:pt x="0" y="0"/>
                </a:moveTo>
                <a:lnTo>
                  <a:pt x="18288000" y="0"/>
                </a:lnTo>
                <a:lnTo>
                  <a:pt x="18288000" y="4563959"/>
                </a:lnTo>
                <a:lnTo>
                  <a:pt x="0" y="45639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49847" y="2822831"/>
            <a:ext cx="12948337" cy="3859287"/>
          </a:xfrm>
          <a:custGeom>
            <a:avLst/>
            <a:gdLst/>
            <a:ahLst/>
            <a:cxnLst/>
            <a:rect l="l" t="t" r="r" b="b"/>
            <a:pathLst>
              <a:path w="12948337" h="3859287">
                <a:moveTo>
                  <a:pt x="0" y="0"/>
                </a:moveTo>
                <a:lnTo>
                  <a:pt x="12948338" y="0"/>
                </a:lnTo>
                <a:lnTo>
                  <a:pt x="12948338" y="3859287"/>
                </a:lnTo>
                <a:lnTo>
                  <a:pt x="0" y="3859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913238" y="3660100"/>
            <a:ext cx="12021556" cy="2235868"/>
            <a:chOff x="0" y="0"/>
            <a:chExt cx="16028741" cy="29811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28741" cy="2981157"/>
            </a:xfrm>
            <a:custGeom>
              <a:avLst/>
              <a:gdLst/>
              <a:ahLst/>
              <a:cxnLst/>
              <a:rect l="l" t="t" r="r" b="b"/>
              <a:pathLst>
                <a:path w="16028741" h="2981157">
                  <a:moveTo>
                    <a:pt x="0" y="0"/>
                  </a:moveTo>
                  <a:lnTo>
                    <a:pt x="16028741" y="0"/>
                  </a:lnTo>
                  <a:lnTo>
                    <a:pt x="16028741" y="2981157"/>
                  </a:lnTo>
                  <a:lnTo>
                    <a:pt x="0" y="29811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16028741" cy="30859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4622"/>
                </a:lnSpc>
              </a:pP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проблемы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кадрового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обеспечения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в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части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оперативной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подготовки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педагогов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для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работы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в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условиях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внедрения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инновационной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образовательной</a:t>
              </a:r>
              <a:r>
                <a:rPr lang="en-US" sz="3600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среды</a:t>
              </a:r>
              <a:endParaRPr lang="en-US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just">
                <a:lnSpc>
                  <a:spcPts val="3949"/>
                </a:lnSpc>
              </a:pPr>
              <a:endParaRPr lang="en-US" sz="3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778339" y="1320329"/>
            <a:ext cx="12156455" cy="85528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6163"/>
              </a:lnSpc>
            </a:pPr>
            <a:r>
              <a:rPr lang="en-US" sz="4800" b="1" spc="-136" dirty="0" err="1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Основные</a:t>
            </a:r>
            <a:r>
              <a:rPr lang="en-US" sz="4800" b="1" spc="-136" dirty="0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800" b="1" spc="-136" dirty="0" err="1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риски</a:t>
            </a:r>
            <a:r>
              <a:rPr lang="en-US" sz="4800" b="1" spc="-136" dirty="0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800" b="1" spc="-136" dirty="0" err="1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реализации</a:t>
            </a:r>
            <a:r>
              <a:rPr lang="en-US" sz="4800" b="1" spc="-136" dirty="0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800" b="1" spc="-136" dirty="0" err="1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программы</a:t>
            </a:r>
            <a:r>
              <a:rPr lang="en-US" sz="4800" b="1" spc="-136" dirty="0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35576" y="2353820"/>
            <a:ext cx="9773882" cy="5545769"/>
          </a:xfrm>
          <a:custGeom>
            <a:avLst/>
            <a:gdLst/>
            <a:ahLst/>
            <a:cxnLst/>
            <a:rect l="l" t="t" r="r" b="b"/>
            <a:pathLst>
              <a:path w="9773882" h="5545769">
                <a:moveTo>
                  <a:pt x="0" y="0"/>
                </a:moveTo>
                <a:lnTo>
                  <a:pt x="9773881" y="0"/>
                </a:lnTo>
                <a:lnTo>
                  <a:pt x="9773881" y="5545768"/>
                </a:lnTo>
                <a:lnTo>
                  <a:pt x="0" y="5545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52715" y="6359506"/>
            <a:ext cx="323665" cy="323665"/>
          </a:xfrm>
          <a:custGeom>
            <a:avLst/>
            <a:gdLst/>
            <a:ahLst/>
            <a:cxnLst/>
            <a:rect l="l" t="t" r="r" b="b"/>
            <a:pathLst>
              <a:path w="323665" h="323665">
                <a:moveTo>
                  <a:pt x="0" y="0"/>
                </a:moveTo>
                <a:lnTo>
                  <a:pt x="323665" y="0"/>
                </a:lnTo>
                <a:lnTo>
                  <a:pt x="323665" y="323665"/>
                </a:lnTo>
                <a:lnTo>
                  <a:pt x="0" y="323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93286" y="5067325"/>
            <a:ext cx="323665" cy="323665"/>
          </a:xfrm>
          <a:custGeom>
            <a:avLst/>
            <a:gdLst/>
            <a:ahLst/>
            <a:cxnLst/>
            <a:rect l="l" t="t" r="r" b="b"/>
            <a:pathLst>
              <a:path w="323665" h="323665">
                <a:moveTo>
                  <a:pt x="0" y="0"/>
                </a:moveTo>
                <a:lnTo>
                  <a:pt x="323665" y="0"/>
                </a:lnTo>
                <a:lnTo>
                  <a:pt x="323665" y="323665"/>
                </a:lnTo>
                <a:lnTo>
                  <a:pt x="0" y="3236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64519" y="5682758"/>
            <a:ext cx="323520" cy="323665"/>
          </a:xfrm>
          <a:custGeom>
            <a:avLst/>
            <a:gdLst/>
            <a:ahLst/>
            <a:cxnLst/>
            <a:rect l="l" t="t" r="r" b="b"/>
            <a:pathLst>
              <a:path w="323520" h="323665">
                <a:moveTo>
                  <a:pt x="0" y="0"/>
                </a:moveTo>
                <a:lnTo>
                  <a:pt x="323520" y="0"/>
                </a:lnTo>
                <a:lnTo>
                  <a:pt x="323520" y="323665"/>
                </a:lnTo>
                <a:lnTo>
                  <a:pt x="0" y="3236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2" r="-2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396941" y="4504678"/>
            <a:ext cx="323665" cy="323665"/>
          </a:xfrm>
          <a:custGeom>
            <a:avLst/>
            <a:gdLst/>
            <a:ahLst/>
            <a:cxnLst/>
            <a:rect l="l" t="t" r="r" b="b"/>
            <a:pathLst>
              <a:path w="323665" h="323665">
                <a:moveTo>
                  <a:pt x="0" y="0"/>
                </a:moveTo>
                <a:lnTo>
                  <a:pt x="323665" y="0"/>
                </a:lnTo>
                <a:lnTo>
                  <a:pt x="323665" y="323665"/>
                </a:lnTo>
                <a:lnTo>
                  <a:pt x="0" y="3236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96704" y="2021247"/>
            <a:ext cx="6119396" cy="6083085"/>
          </a:xfrm>
          <a:custGeom>
            <a:avLst/>
            <a:gdLst/>
            <a:ahLst/>
            <a:cxnLst/>
            <a:rect l="l" t="t" r="r" b="b"/>
            <a:pathLst>
              <a:path w="6083085" h="6083085">
                <a:moveTo>
                  <a:pt x="0" y="0"/>
                </a:moveTo>
                <a:lnTo>
                  <a:pt x="6083085" y="0"/>
                </a:lnTo>
                <a:lnTo>
                  <a:pt x="6083085" y="6083085"/>
                </a:lnTo>
                <a:lnTo>
                  <a:pt x="0" y="60830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32269" y="4094985"/>
            <a:ext cx="94752" cy="3233598"/>
          </a:xfrm>
          <a:custGeom>
            <a:avLst/>
            <a:gdLst/>
            <a:ahLst/>
            <a:cxnLst/>
            <a:rect l="l" t="t" r="r" b="b"/>
            <a:pathLst>
              <a:path w="42696" h="2604089">
                <a:moveTo>
                  <a:pt x="0" y="0"/>
                </a:moveTo>
                <a:lnTo>
                  <a:pt x="42696" y="0"/>
                </a:lnTo>
                <a:lnTo>
                  <a:pt x="42696" y="2604089"/>
                </a:lnTo>
                <a:lnTo>
                  <a:pt x="0" y="26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938726" y="5678208"/>
            <a:ext cx="3857414" cy="629066"/>
            <a:chOff x="0" y="-453411"/>
            <a:chExt cx="5143219" cy="8387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43219" cy="385343"/>
            </a:xfrm>
            <a:custGeom>
              <a:avLst/>
              <a:gdLst/>
              <a:ahLst/>
              <a:cxnLst/>
              <a:rect l="l" t="t" r="r" b="b"/>
              <a:pathLst>
                <a:path w="5143219" h="385343">
                  <a:moveTo>
                    <a:pt x="0" y="0"/>
                  </a:moveTo>
                  <a:lnTo>
                    <a:pt x="5143219" y="0"/>
                  </a:lnTo>
                  <a:lnTo>
                    <a:pt x="5143219" y="385343"/>
                  </a:lnTo>
                  <a:lnTo>
                    <a:pt x="0" y="3853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53411"/>
              <a:ext cx="5143219" cy="8387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45"/>
                </a:lnSpc>
              </a:pPr>
              <a:r>
                <a:rPr lang="en-US" sz="1746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smilsgak.by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37348" y="5067325"/>
            <a:ext cx="3861758" cy="820311"/>
            <a:chOff x="-135171" y="-605402"/>
            <a:chExt cx="5149011" cy="1093747"/>
          </a:xfrm>
        </p:grpSpPr>
        <p:sp>
          <p:nvSpPr>
            <p:cNvPr id="13" name="Freeform 13"/>
            <p:cNvSpPr/>
            <p:nvPr/>
          </p:nvSpPr>
          <p:spPr>
            <a:xfrm>
              <a:off x="-135171" y="103640"/>
              <a:ext cx="5013839" cy="384705"/>
            </a:xfrm>
            <a:custGeom>
              <a:avLst/>
              <a:gdLst/>
              <a:ahLst/>
              <a:cxnLst/>
              <a:rect l="l" t="t" r="r" b="b"/>
              <a:pathLst>
                <a:path w="5013839" h="384705">
                  <a:moveTo>
                    <a:pt x="0" y="0"/>
                  </a:moveTo>
                  <a:lnTo>
                    <a:pt x="5013839" y="0"/>
                  </a:lnTo>
                  <a:lnTo>
                    <a:pt x="5013839" y="384705"/>
                  </a:lnTo>
                  <a:lnTo>
                    <a:pt x="0" y="3847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-53283" y="-605402"/>
              <a:ext cx="5067123" cy="9901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45"/>
                </a:lnSpc>
              </a:pPr>
              <a:r>
                <a:rPr lang="en-US" sz="1746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college@smilsgak.by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38726" y="6308372"/>
            <a:ext cx="6119396" cy="961052"/>
            <a:chOff x="0" y="-76200"/>
            <a:chExt cx="8159195" cy="128140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013839" cy="1205203"/>
            </a:xfrm>
            <a:custGeom>
              <a:avLst/>
              <a:gdLst/>
              <a:ahLst/>
              <a:cxnLst/>
              <a:rect l="l" t="t" r="r" b="b"/>
              <a:pathLst>
                <a:path w="5013839" h="1205203">
                  <a:moveTo>
                    <a:pt x="0" y="0"/>
                  </a:moveTo>
                  <a:lnTo>
                    <a:pt x="5013839" y="0"/>
                  </a:lnTo>
                  <a:lnTo>
                    <a:pt x="5013839" y="1205203"/>
                  </a:lnTo>
                  <a:lnTo>
                    <a:pt x="0" y="1205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59195" cy="128140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45"/>
                </a:lnSpc>
              </a:pPr>
              <a:r>
                <a:rPr lang="en-US" sz="1746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ул</a:t>
              </a:r>
              <a:r>
                <a:rPr lang="en-US" sz="1746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М. </a:t>
              </a:r>
              <a:r>
                <a:rPr lang="en-US" sz="1746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Горького</a:t>
              </a:r>
              <a:r>
                <a:rPr lang="en-US" sz="1746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д. 12, 223216, </a:t>
              </a:r>
            </a:p>
            <a:p>
              <a:pPr algn="l">
                <a:lnSpc>
                  <a:spcPts val="2445"/>
                </a:lnSpc>
              </a:pPr>
              <a:r>
                <a:rPr lang="en-US" sz="1746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г.п</a:t>
              </a:r>
              <a:r>
                <a:rPr lang="en-US" sz="1746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r>
                <a:rPr lang="en-US" sz="1746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Смиловичи</a:t>
              </a:r>
              <a:r>
                <a:rPr lang="en-US" sz="1746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1746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Червенский</a:t>
              </a:r>
              <a:r>
                <a:rPr lang="en-US" sz="1746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746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район</a:t>
              </a:r>
              <a:r>
                <a:rPr lang="en-US" sz="1746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1746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Минская</a:t>
              </a:r>
              <a:r>
                <a:rPr lang="en-US" sz="1746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746" dirty="0" err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область</a:t>
              </a:r>
              <a:endParaRPr lang="en-US" sz="1746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898764" y="4473610"/>
            <a:ext cx="2033248" cy="941623"/>
            <a:chOff x="-53283" y="-870791"/>
            <a:chExt cx="2710997" cy="125549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57713" cy="384705"/>
            </a:xfrm>
            <a:custGeom>
              <a:avLst/>
              <a:gdLst/>
              <a:ahLst/>
              <a:cxnLst/>
              <a:rect l="l" t="t" r="r" b="b"/>
              <a:pathLst>
                <a:path w="2657713" h="384705">
                  <a:moveTo>
                    <a:pt x="0" y="0"/>
                  </a:moveTo>
                  <a:lnTo>
                    <a:pt x="2657713" y="0"/>
                  </a:lnTo>
                  <a:lnTo>
                    <a:pt x="2657713" y="384705"/>
                  </a:lnTo>
                  <a:lnTo>
                    <a:pt x="0" y="3847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-53283" y="-870791"/>
              <a:ext cx="2710997" cy="125549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45"/>
                </a:lnSpc>
              </a:pPr>
              <a:r>
                <a:rPr lang="en-US" sz="1746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 (01714) 23291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016100" y="3237434"/>
            <a:ext cx="8133702" cy="1236176"/>
            <a:chOff x="-118772" y="-909571"/>
            <a:chExt cx="10844936" cy="164823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406535" cy="738664"/>
            </a:xfrm>
            <a:custGeom>
              <a:avLst/>
              <a:gdLst/>
              <a:ahLst/>
              <a:cxnLst/>
              <a:rect l="l" t="t" r="r" b="b"/>
              <a:pathLst>
                <a:path w="8406535" h="738664">
                  <a:moveTo>
                    <a:pt x="0" y="0"/>
                  </a:moveTo>
                  <a:lnTo>
                    <a:pt x="8406535" y="0"/>
                  </a:lnTo>
                  <a:lnTo>
                    <a:pt x="8406535" y="738664"/>
                  </a:lnTo>
                  <a:lnTo>
                    <a:pt x="0" y="7386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-118772" y="-909571"/>
              <a:ext cx="10844936" cy="77676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/>
              <a:r>
                <a:rPr lang="en-US" sz="2400" b="1" dirty="0" err="1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Учреждение</a:t>
              </a:r>
              <a:r>
                <a:rPr lang="en-US" sz="2400" b="1" dirty="0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образования</a:t>
              </a:r>
              <a:r>
                <a:rPr lang="en-US" sz="2400" b="1" dirty="0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«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Смиловичский</a:t>
              </a:r>
              <a:r>
                <a:rPr lang="en-US" sz="2400" b="1" dirty="0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государственный</a:t>
              </a:r>
              <a:r>
                <a:rPr lang="en-US" sz="2400" b="1" dirty="0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аграрный</a:t>
              </a:r>
              <a:r>
                <a:rPr lang="en-US" sz="2400" b="1" dirty="0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2400" b="1" dirty="0" err="1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колледж</a:t>
              </a:r>
              <a:r>
                <a:rPr lang="en-US" sz="2400" b="1" dirty="0">
                  <a:solidFill>
                    <a:srgbClr val="FFFFFF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»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7342987" y="2995931"/>
            <a:ext cx="6450116" cy="1178716"/>
          </a:xfrm>
          <a:custGeom>
            <a:avLst/>
            <a:gdLst/>
            <a:ahLst/>
            <a:cxnLst/>
            <a:rect l="l" t="t" r="r" b="b"/>
            <a:pathLst>
              <a:path w="8690604" h="2430272">
                <a:moveTo>
                  <a:pt x="0" y="0"/>
                </a:moveTo>
                <a:lnTo>
                  <a:pt x="8690604" y="0"/>
                </a:lnTo>
                <a:lnTo>
                  <a:pt x="8690604" y="2430272"/>
                </a:lnTo>
                <a:lnTo>
                  <a:pt x="0" y="243027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sp>
        <p:nvSpPr>
          <p:cNvPr id="27" name="Freeform 27"/>
          <p:cNvSpPr/>
          <p:nvPr/>
        </p:nvSpPr>
        <p:spPr>
          <a:xfrm>
            <a:off x="15364403" y="7593901"/>
            <a:ext cx="6568796" cy="6534956"/>
          </a:xfrm>
          <a:custGeom>
            <a:avLst/>
            <a:gdLst/>
            <a:ahLst/>
            <a:cxnLst/>
            <a:rect l="l" t="t" r="r" b="b"/>
            <a:pathLst>
              <a:path w="6568796" h="6534956">
                <a:moveTo>
                  <a:pt x="0" y="0"/>
                </a:moveTo>
                <a:lnTo>
                  <a:pt x="6568796" y="0"/>
                </a:lnTo>
                <a:lnTo>
                  <a:pt x="6568796" y="6534955"/>
                </a:lnTo>
                <a:lnTo>
                  <a:pt x="0" y="65349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22424" t="-23058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-3788678" y="-4558148"/>
            <a:ext cx="8041794" cy="8041794"/>
          </a:xfrm>
          <a:custGeom>
            <a:avLst/>
            <a:gdLst/>
            <a:ahLst/>
            <a:cxnLst/>
            <a:rect l="l" t="t" r="r" b="b"/>
            <a:pathLst>
              <a:path w="8041794" h="8041794">
                <a:moveTo>
                  <a:pt x="0" y="0"/>
                </a:moveTo>
                <a:lnTo>
                  <a:pt x="8041793" y="0"/>
                </a:lnTo>
                <a:lnTo>
                  <a:pt x="8041793" y="8041793"/>
                </a:lnTo>
                <a:lnTo>
                  <a:pt x="0" y="80417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6230600" y="-342158"/>
            <a:ext cx="2418202" cy="2209057"/>
          </a:xfrm>
          <a:custGeom>
            <a:avLst/>
            <a:gdLst/>
            <a:ahLst/>
            <a:cxnLst/>
            <a:rect l="l" t="t" r="r" b="b"/>
            <a:pathLst>
              <a:path w="1799622" h="1799622">
                <a:moveTo>
                  <a:pt x="0" y="0"/>
                </a:moveTo>
                <a:lnTo>
                  <a:pt x="1799621" y="0"/>
                </a:lnTo>
                <a:lnTo>
                  <a:pt x="1799621" y="1799621"/>
                </a:lnTo>
                <a:lnTo>
                  <a:pt x="0" y="179962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-575233" y="8375288"/>
            <a:ext cx="2497918" cy="2497918"/>
          </a:xfrm>
          <a:custGeom>
            <a:avLst/>
            <a:gdLst/>
            <a:ahLst/>
            <a:cxnLst/>
            <a:rect l="l" t="t" r="r" b="b"/>
            <a:pathLst>
              <a:path w="2497918" h="2497918">
                <a:moveTo>
                  <a:pt x="0" y="0"/>
                </a:moveTo>
                <a:lnTo>
                  <a:pt x="2497918" y="0"/>
                </a:lnTo>
                <a:lnTo>
                  <a:pt x="2497918" y="2497918"/>
                </a:lnTo>
                <a:lnTo>
                  <a:pt x="0" y="24979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460190" y="2584733"/>
            <a:ext cx="4956113" cy="4956113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2"/>
              <a:stretch>
                <a:fillRect l="-25187" r="-25187"/>
              </a:stretch>
            </a:blipFill>
          </p:spPr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6487" y="1878174"/>
            <a:ext cx="7095201" cy="5654071"/>
            <a:chOff x="-203083" y="0"/>
            <a:chExt cx="9460268" cy="75387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57185" cy="6516827"/>
            </a:xfrm>
            <a:custGeom>
              <a:avLst/>
              <a:gdLst/>
              <a:ahLst/>
              <a:cxnLst/>
              <a:rect l="l" t="t" r="r" b="b"/>
              <a:pathLst>
                <a:path w="9257185" h="6516827">
                  <a:moveTo>
                    <a:pt x="0" y="0"/>
                  </a:moveTo>
                  <a:lnTo>
                    <a:pt x="9257185" y="0"/>
                  </a:lnTo>
                  <a:lnTo>
                    <a:pt x="9257185" y="6516827"/>
                  </a:lnTo>
                  <a:lnTo>
                    <a:pt x="0" y="65168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203083" y="840960"/>
              <a:ext cx="9257185" cy="669780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871"/>
                </a:lnSpc>
              </a:pP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настоящее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время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pPr algn="l">
                <a:lnSpc>
                  <a:spcPts val="5871"/>
                </a:lnSpc>
              </a:pP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Республике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Беларусь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реализуются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программы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развития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ряда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отраслей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экономики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pPr algn="l">
                <a:lnSpc>
                  <a:spcPts val="5871"/>
                </a:lnSpc>
              </a:pP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и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социальной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3914" b="1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сферы</a:t>
              </a:r>
              <a:r>
                <a:rPr lang="en-US" sz="3914" b="1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: </a:t>
              </a:r>
            </a:p>
            <a:p>
              <a:pPr algn="l">
                <a:lnSpc>
                  <a:spcPts val="3021"/>
                </a:lnSpc>
              </a:pPr>
              <a:r>
                <a:rPr lang="en-US" sz="2014" b="1" dirty="0">
                  <a:solidFill>
                    <a:srgbClr val="343432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097000" y="-2278267"/>
            <a:ext cx="9574321" cy="9574321"/>
          </a:xfrm>
          <a:custGeom>
            <a:avLst/>
            <a:gdLst/>
            <a:ahLst/>
            <a:cxnLst/>
            <a:rect l="l" t="t" r="r" b="b"/>
            <a:pathLst>
              <a:path w="9574321" h="9574321">
                <a:moveTo>
                  <a:pt x="0" y="0"/>
                </a:moveTo>
                <a:lnTo>
                  <a:pt x="9574320" y="0"/>
                </a:lnTo>
                <a:lnTo>
                  <a:pt x="9574320" y="9574320"/>
                </a:lnTo>
                <a:lnTo>
                  <a:pt x="0" y="9574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10800000">
            <a:off x="9144000" y="4520647"/>
            <a:ext cx="6375257" cy="431433"/>
            <a:chOff x="0" y="0"/>
            <a:chExt cx="6838084" cy="5088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38061" cy="508889"/>
            </a:xfrm>
            <a:custGeom>
              <a:avLst/>
              <a:gdLst/>
              <a:ahLst/>
              <a:cxnLst/>
              <a:rect l="l" t="t" r="r" b="b"/>
              <a:pathLst>
                <a:path w="6838061" h="508889">
                  <a:moveTo>
                    <a:pt x="0" y="0"/>
                  </a:moveTo>
                  <a:lnTo>
                    <a:pt x="6838061" y="0"/>
                  </a:lnTo>
                  <a:lnTo>
                    <a:pt x="6838061" y="508889"/>
                  </a:lnTo>
                  <a:lnTo>
                    <a:pt x="0" y="508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2000"/>
              </a:blip>
              <a:stretch>
                <a:fillRect t="-142865" b="-142857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8745809" y="659972"/>
            <a:ext cx="6714776" cy="3543496"/>
          </a:xfrm>
          <a:custGeom>
            <a:avLst/>
            <a:gdLst/>
            <a:ahLst/>
            <a:cxnLst/>
            <a:rect l="l" t="t" r="r" b="b"/>
            <a:pathLst>
              <a:path w="6714776" h="3494806">
                <a:moveTo>
                  <a:pt x="0" y="0"/>
                </a:moveTo>
                <a:lnTo>
                  <a:pt x="6714777" y="0"/>
                </a:lnTo>
                <a:lnTo>
                  <a:pt x="6714777" y="3494807"/>
                </a:lnTo>
                <a:lnTo>
                  <a:pt x="0" y="3494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307532" y="1444191"/>
            <a:ext cx="1228028" cy="1660497"/>
          </a:xfrm>
          <a:custGeom>
            <a:avLst/>
            <a:gdLst/>
            <a:ahLst/>
            <a:cxnLst/>
            <a:rect l="l" t="t" r="r" b="b"/>
            <a:pathLst>
              <a:path w="1228028" h="1660497">
                <a:moveTo>
                  <a:pt x="0" y="0"/>
                </a:moveTo>
                <a:lnTo>
                  <a:pt x="1228028" y="0"/>
                </a:lnTo>
                <a:lnTo>
                  <a:pt x="1228028" y="1660497"/>
                </a:lnTo>
                <a:lnTo>
                  <a:pt x="0" y="166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703595" y="1255034"/>
            <a:ext cx="5164478" cy="2066163"/>
            <a:chOff x="0" y="-152400"/>
            <a:chExt cx="6885970" cy="275488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85970" cy="2602484"/>
            </a:xfrm>
            <a:custGeom>
              <a:avLst/>
              <a:gdLst/>
              <a:ahLst/>
              <a:cxnLst/>
              <a:rect l="l" t="t" r="r" b="b"/>
              <a:pathLst>
                <a:path w="6885970" h="2602484">
                  <a:moveTo>
                    <a:pt x="0" y="0"/>
                  </a:moveTo>
                  <a:lnTo>
                    <a:pt x="6885970" y="0"/>
                  </a:lnTo>
                  <a:lnTo>
                    <a:pt x="6885970" y="2602484"/>
                  </a:lnTo>
                  <a:lnTo>
                    <a:pt x="0" y="26024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52400"/>
              <a:ext cx="6885969" cy="218276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936"/>
                </a:lnSpc>
              </a:pPr>
              <a:r>
                <a:rPr lang="en-US" sz="2400" b="1" dirty="0" err="1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Государственная</a:t>
              </a:r>
              <a:r>
                <a:rPr lang="en-US" sz="2400" b="1" dirty="0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2400" b="1" dirty="0" err="1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программа</a:t>
              </a:r>
              <a:r>
                <a:rPr lang="en-US" sz="2400" b="1" dirty="0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«</a:t>
              </a:r>
              <a:r>
                <a:rPr lang="en-US" sz="2400" b="1" dirty="0" err="1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Образование</a:t>
              </a:r>
              <a:r>
                <a:rPr lang="en-US" sz="2400" b="1" dirty="0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и </a:t>
              </a:r>
              <a:r>
                <a:rPr lang="en-US" sz="2400" b="1" dirty="0" err="1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молодежная</a:t>
              </a:r>
              <a:r>
                <a:rPr lang="en-US" sz="2400" b="1" dirty="0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2400" b="1" dirty="0" err="1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политика</a:t>
              </a:r>
              <a:r>
                <a:rPr lang="en-US" sz="2400" b="1" dirty="0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» </a:t>
              </a:r>
            </a:p>
            <a:p>
              <a:pPr algn="l">
                <a:lnSpc>
                  <a:spcPts val="3936"/>
                </a:lnSpc>
              </a:pPr>
              <a:r>
                <a:rPr lang="en-US" sz="2400" b="1" dirty="0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2400" b="1" dirty="0" err="1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на</a:t>
              </a:r>
              <a:r>
                <a:rPr lang="en-US" sz="2400" b="1" dirty="0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2021–2025 </a:t>
              </a:r>
              <a:r>
                <a:rPr lang="en-US" sz="2400" b="1" dirty="0" err="1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годы</a:t>
              </a:r>
              <a:endParaRPr lang="en-US" sz="2400" b="1" dirty="0">
                <a:solidFill>
                  <a:srgbClr val="231F2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8695177" y="5832010"/>
            <a:ext cx="6714776" cy="3578690"/>
          </a:xfrm>
          <a:custGeom>
            <a:avLst/>
            <a:gdLst/>
            <a:ahLst/>
            <a:cxnLst/>
            <a:rect l="l" t="t" r="r" b="b"/>
            <a:pathLst>
              <a:path w="6714776" h="3442673">
                <a:moveTo>
                  <a:pt x="0" y="0"/>
                </a:moveTo>
                <a:lnTo>
                  <a:pt x="6714777" y="0"/>
                </a:lnTo>
                <a:lnTo>
                  <a:pt x="6714777" y="3442674"/>
                </a:lnTo>
                <a:lnTo>
                  <a:pt x="0" y="34426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307532" y="3940364"/>
            <a:ext cx="1228028" cy="1660497"/>
          </a:xfrm>
          <a:custGeom>
            <a:avLst/>
            <a:gdLst/>
            <a:ahLst/>
            <a:cxnLst/>
            <a:rect l="l" t="t" r="r" b="b"/>
            <a:pathLst>
              <a:path w="1228028" h="1660497">
                <a:moveTo>
                  <a:pt x="0" y="0"/>
                </a:moveTo>
                <a:lnTo>
                  <a:pt x="1228028" y="0"/>
                </a:lnTo>
                <a:lnTo>
                  <a:pt x="1228028" y="1660497"/>
                </a:lnTo>
                <a:lnTo>
                  <a:pt x="0" y="166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9535560" y="6243167"/>
            <a:ext cx="5500545" cy="2447163"/>
            <a:chOff x="0" y="0"/>
            <a:chExt cx="7334060" cy="326288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334060" cy="3262884"/>
            </a:xfrm>
            <a:custGeom>
              <a:avLst/>
              <a:gdLst/>
              <a:ahLst/>
              <a:cxnLst/>
              <a:rect l="l" t="t" r="r" b="b"/>
              <a:pathLst>
                <a:path w="7334060" h="3262884">
                  <a:moveTo>
                    <a:pt x="0" y="0"/>
                  </a:moveTo>
                  <a:lnTo>
                    <a:pt x="7334060" y="0"/>
                  </a:lnTo>
                  <a:lnTo>
                    <a:pt x="7334060" y="3262884"/>
                  </a:lnTo>
                  <a:lnTo>
                    <a:pt x="0" y="32628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52400"/>
              <a:ext cx="7334060" cy="34152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936"/>
                </a:lnSpc>
              </a:pPr>
              <a:r>
                <a:rPr lang="en-US" sz="2400" b="1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Программа развития </a:t>
              </a:r>
            </a:p>
            <a:p>
              <a:pPr algn="l">
                <a:lnSpc>
                  <a:spcPts val="3936"/>
                </a:lnSpc>
              </a:pPr>
              <a:r>
                <a:rPr lang="en-US" sz="2400" b="1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профессионально-технического </a:t>
              </a:r>
            </a:p>
            <a:p>
              <a:pPr algn="l">
                <a:lnSpc>
                  <a:spcPts val="3936"/>
                </a:lnSpc>
              </a:pPr>
              <a:r>
                <a:rPr lang="en-US" sz="2400" b="1">
                  <a:solidFill>
                    <a:srgbClr val="231F2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и среднего специального образования Республики Беларусь на 2025–2026 годы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8307532" y="6598461"/>
            <a:ext cx="1228028" cy="1660497"/>
          </a:xfrm>
          <a:custGeom>
            <a:avLst/>
            <a:gdLst/>
            <a:ahLst/>
            <a:cxnLst/>
            <a:rect l="l" t="t" r="r" b="b"/>
            <a:pathLst>
              <a:path w="1228028" h="1660497">
                <a:moveTo>
                  <a:pt x="0" y="0"/>
                </a:moveTo>
                <a:lnTo>
                  <a:pt x="1228028" y="0"/>
                </a:lnTo>
                <a:lnTo>
                  <a:pt x="1228028" y="1660497"/>
                </a:lnTo>
                <a:lnTo>
                  <a:pt x="0" y="166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571284" y="2050422"/>
            <a:ext cx="841683" cy="841683"/>
          </a:xfrm>
          <a:custGeom>
            <a:avLst/>
            <a:gdLst/>
            <a:ahLst/>
            <a:cxnLst/>
            <a:rect l="l" t="t" r="r" b="b"/>
            <a:pathLst>
              <a:path w="841683" h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500705" y="7224860"/>
            <a:ext cx="841683" cy="841683"/>
          </a:xfrm>
          <a:custGeom>
            <a:avLst/>
            <a:gdLst/>
            <a:ahLst/>
            <a:cxnLst/>
            <a:rect l="l" t="t" r="r" b="b"/>
            <a:pathLst>
              <a:path w="841683" h="841683">
                <a:moveTo>
                  <a:pt x="0" y="0"/>
                </a:moveTo>
                <a:lnTo>
                  <a:pt x="841683" y="0"/>
                </a:lnTo>
                <a:lnTo>
                  <a:pt x="841683" y="841683"/>
                </a:lnTo>
                <a:lnTo>
                  <a:pt x="0" y="841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EDEBE8-E438-459E-B933-28FBCAA968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126566" y="7199058"/>
            <a:ext cx="9571550" cy="95776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2778327" y="7417124"/>
            <a:ext cx="12710840" cy="1184047"/>
            <a:chOff x="0" y="0"/>
            <a:chExt cx="16947787" cy="1578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947769" cy="1578737"/>
            </a:xfrm>
            <a:custGeom>
              <a:avLst/>
              <a:gdLst/>
              <a:ahLst/>
              <a:cxnLst/>
              <a:rect l="l" t="t" r="r" b="b"/>
              <a:pathLst>
                <a:path w="16947769" h="1578737">
                  <a:moveTo>
                    <a:pt x="0" y="0"/>
                  </a:moveTo>
                  <a:lnTo>
                    <a:pt x="16947769" y="0"/>
                  </a:lnTo>
                  <a:lnTo>
                    <a:pt x="16947769" y="1578737"/>
                  </a:lnTo>
                  <a:lnTo>
                    <a:pt x="0" y="1578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2000"/>
              </a:blip>
              <a:stretch>
                <a:fillRect t="-104077" b="-104076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-10253" y="-67173"/>
            <a:ext cx="18288000" cy="4563959"/>
          </a:xfrm>
          <a:custGeom>
            <a:avLst/>
            <a:gdLst/>
            <a:ahLst/>
            <a:cxnLst/>
            <a:rect l="l" t="t" r="r" b="b"/>
            <a:pathLst>
              <a:path w="18288000" h="4563959">
                <a:moveTo>
                  <a:pt x="0" y="0"/>
                </a:moveTo>
                <a:lnTo>
                  <a:pt x="18288000" y="0"/>
                </a:lnTo>
                <a:lnTo>
                  <a:pt x="18288000" y="4563959"/>
                </a:lnTo>
                <a:lnTo>
                  <a:pt x="0" y="45639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836484" y="2911519"/>
            <a:ext cx="12731346" cy="6372706"/>
          </a:xfrm>
          <a:custGeom>
            <a:avLst/>
            <a:gdLst/>
            <a:ahLst/>
            <a:cxnLst/>
            <a:rect l="l" t="t" r="r" b="b"/>
            <a:pathLst>
              <a:path w="12731346" h="6372706">
                <a:moveTo>
                  <a:pt x="0" y="0"/>
                </a:moveTo>
                <a:lnTo>
                  <a:pt x="12731346" y="0"/>
                </a:lnTo>
                <a:lnTo>
                  <a:pt x="12731346" y="6372706"/>
                </a:lnTo>
                <a:lnTo>
                  <a:pt x="0" y="63727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505200" y="4991100"/>
            <a:ext cx="11203944" cy="3543791"/>
            <a:chOff x="0" y="0"/>
            <a:chExt cx="14938592" cy="47250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38592" cy="4725055"/>
            </a:xfrm>
            <a:custGeom>
              <a:avLst/>
              <a:gdLst/>
              <a:ahLst/>
              <a:cxnLst/>
              <a:rect l="l" t="t" r="r" b="b"/>
              <a:pathLst>
                <a:path w="14938592" h="4725055">
                  <a:moveTo>
                    <a:pt x="0" y="0"/>
                  </a:moveTo>
                  <a:lnTo>
                    <a:pt x="14938592" y="0"/>
                  </a:lnTo>
                  <a:lnTo>
                    <a:pt x="14938592" y="4725055"/>
                  </a:lnTo>
                  <a:lnTo>
                    <a:pt x="0" y="4725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52400"/>
              <a:ext cx="14938592" cy="48774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950"/>
                </a:lnSpc>
              </a:pPr>
              <a:r>
                <a:rPr lang="en-US" sz="246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организация сетевого обучения посредством предоставления материально-технических, учебно-методических, информационных и других ресурсов для использования учреждениями среднего специального и высшего образования, </a:t>
              </a:r>
            </a:p>
            <a:p>
              <a:pPr algn="just">
                <a:lnSpc>
                  <a:spcPts val="3950"/>
                </a:lnSpc>
              </a:pPr>
              <a:r>
                <a:rPr lang="en-US" sz="246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 также организациями и отдельными гражданами для реализации программ практического обучения, повышения квалификации, профессиональной подготовки и переподготовки, освоения нового оборудования, технологий, передовых производственных приемов и методов труда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3399" y="1002775"/>
            <a:ext cx="7848601" cy="2312428"/>
            <a:chOff x="0" y="0"/>
            <a:chExt cx="10464801" cy="30832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464802" cy="3083237"/>
            </a:xfrm>
            <a:custGeom>
              <a:avLst/>
              <a:gdLst/>
              <a:ahLst/>
              <a:cxnLst/>
              <a:rect l="l" t="t" r="r" b="b"/>
              <a:pathLst>
                <a:path w="10464802" h="3083237">
                  <a:moveTo>
                    <a:pt x="0" y="0"/>
                  </a:moveTo>
                  <a:lnTo>
                    <a:pt x="10464802" y="0"/>
                  </a:lnTo>
                  <a:lnTo>
                    <a:pt x="10464802" y="3083237"/>
                  </a:lnTo>
                  <a:lnTo>
                    <a:pt x="0" y="3083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57200"/>
              <a:ext cx="10464801" cy="35404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9582"/>
                </a:lnSpc>
              </a:pPr>
              <a:r>
                <a:rPr lang="en-US" sz="4800" b="1" spc="-136" dirty="0" err="1">
                  <a:solidFill>
                    <a:srgbClr val="FDFBFB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Цель</a:t>
              </a:r>
              <a:r>
                <a:rPr lang="en-US" sz="4800" b="1" spc="-136" dirty="0">
                  <a:solidFill>
                    <a:srgbClr val="FDFBFB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800" b="1" spc="-136" dirty="0" err="1">
                  <a:solidFill>
                    <a:srgbClr val="FDFBFB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функционирования</a:t>
              </a:r>
              <a:r>
                <a:rPr lang="en-US" sz="4800" b="1" spc="-136" dirty="0">
                  <a:solidFill>
                    <a:srgbClr val="FDFBFB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pPr algn="ctr">
                <a:lnSpc>
                  <a:spcPts val="9582"/>
                </a:lnSpc>
              </a:pPr>
              <a:r>
                <a:rPr lang="en-US" sz="4800" b="1" spc="-136" dirty="0" err="1">
                  <a:solidFill>
                    <a:srgbClr val="FDFBFB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центра</a:t>
              </a:r>
              <a:r>
                <a:rPr lang="en-US" sz="4800" b="1" spc="-136" dirty="0">
                  <a:solidFill>
                    <a:srgbClr val="FDFBFB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800" b="1" spc="-136" dirty="0" err="1">
                  <a:solidFill>
                    <a:srgbClr val="FDFBFB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компетенций</a:t>
              </a:r>
              <a:r>
                <a:rPr lang="en-US" sz="4800" b="1" spc="-136" dirty="0">
                  <a:solidFill>
                    <a:srgbClr val="FDFBFB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ru-RU" sz="4800" b="1" spc="-136" dirty="0">
                  <a:solidFill>
                    <a:srgbClr val="FDFBFB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endParaRPr lang="en-US" sz="4800" b="1" spc="-136" dirty="0">
                <a:solidFill>
                  <a:srgbClr val="FDFBFB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580680" y="218969"/>
            <a:ext cx="8178154" cy="4127177"/>
          </a:xfrm>
          <a:custGeom>
            <a:avLst/>
            <a:gdLst/>
            <a:ahLst/>
            <a:cxnLst/>
            <a:rect l="l" t="t" r="r" b="b"/>
            <a:pathLst>
              <a:path w="8178154" h="4127177">
                <a:moveTo>
                  <a:pt x="0" y="0"/>
                </a:moveTo>
                <a:lnTo>
                  <a:pt x="8178154" y="0"/>
                </a:lnTo>
                <a:lnTo>
                  <a:pt x="8178154" y="4127177"/>
                </a:lnTo>
                <a:lnTo>
                  <a:pt x="0" y="41271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65" r="-465"/>
            </a:stretch>
          </a:blipFill>
          <a:ln w="76200">
            <a:solidFill>
              <a:schemeClr val="bg1"/>
            </a:solidFill>
          </a:ln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81967" y="-2828925"/>
            <a:ext cx="5657850" cy="5657850"/>
          </a:xfrm>
          <a:custGeom>
            <a:avLst/>
            <a:gdLst/>
            <a:ahLst/>
            <a:cxnLst/>
            <a:rect l="l" t="t" r="r" b="b"/>
            <a:pathLst>
              <a:path w="5657850" h="5657850">
                <a:moveTo>
                  <a:pt x="0" y="0"/>
                </a:moveTo>
                <a:lnTo>
                  <a:pt x="5657850" y="0"/>
                </a:lnTo>
                <a:lnTo>
                  <a:pt x="5657850" y="5657850"/>
                </a:lnTo>
                <a:lnTo>
                  <a:pt x="0" y="5657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</p:sp>
      <p:sp>
        <p:nvSpPr>
          <p:cNvPr id="3" name="Freeform 3"/>
          <p:cNvSpPr/>
          <p:nvPr/>
        </p:nvSpPr>
        <p:spPr>
          <a:xfrm>
            <a:off x="11710892" y="-72330"/>
            <a:ext cx="6648057" cy="10359330"/>
          </a:xfrm>
          <a:custGeom>
            <a:avLst/>
            <a:gdLst/>
            <a:ahLst/>
            <a:cxnLst/>
            <a:rect l="l" t="t" r="r" b="b"/>
            <a:pathLst>
              <a:path w="6648057" h="10359330">
                <a:moveTo>
                  <a:pt x="0" y="0"/>
                </a:moveTo>
                <a:lnTo>
                  <a:pt x="6648057" y="0"/>
                </a:lnTo>
                <a:lnTo>
                  <a:pt x="6648057" y="10359330"/>
                </a:lnTo>
                <a:lnTo>
                  <a:pt x="0" y="10359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88588" y="487462"/>
            <a:ext cx="7109339" cy="2190984"/>
            <a:chOff x="0" y="0"/>
            <a:chExt cx="9479119" cy="29213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479118" cy="2921312"/>
            </a:xfrm>
            <a:custGeom>
              <a:avLst/>
              <a:gdLst/>
              <a:ahLst/>
              <a:cxnLst/>
              <a:rect l="l" t="t" r="r" b="b"/>
              <a:pathLst>
                <a:path w="9479118" h="2921312">
                  <a:moveTo>
                    <a:pt x="0" y="0"/>
                  </a:moveTo>
                  <a:lnTo>
                    <a:pt x="9479118" y="0"/>
                  </a:lnTo>
                  <a:lnTo>
                    <a:pt x="9479118" y="2921312"/>
                  </a:lnTo>
                  <a:lnTo>
                    <a:pt x="0" y="29213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9479119" cy="3007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695"/>
                </a:lnSpc>
              </a:pP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Основными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задачами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центра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компетенций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являются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: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5800" y="2634906"/>
            <a:ext cx="10735770" cy="6710869"/>
            <a:chOff x="0" y="-114301"/>
            <a:chExt cx="14314360" cy="89478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14360" cy="8719225"/>
            </a:xfrm>
            <a:custGeom>
              <a:avLst/>
              <a:gdLst/>
              <a:ahLst/>
              <a:cxnLst/>
              <a:rect l="l" t="t" r="r" b="b"/>
              <a:pathLst>
                <a:path w="14314360" h="8719225">
                  <a:moveTo>
                    <a:pt x="0" y="0"/>
                  </a:moveTo>
                  <a:lnTo>
                    <a:pt x="14314360" y="0"/>
                  </a:lnTo>
                  <a:lnTo>
                    <a:pt x="14314360" y="8719225"/>
                  </a:lnTo>
                  <a:lnTo>
                    <a:pt x="0" y="87192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14301"/>
              <a:ext cx="14314360" cy="89478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обеспечение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равного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доступа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учреждений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среднего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специального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высшего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lang="ru-RU" sz="20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349279" lvl="2" algn="l">
                <a:lnSpc>
                  <a:spcPts val="4345"/>
                </a:lnSpc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современному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высокотехнологичному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оборудованию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центра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компетенций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для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реализации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ими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образовательных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программ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создание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условий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для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обеспечения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выполнения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программ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практического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обучения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с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использованием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новейшего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оборудования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технологий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обеспечение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уровня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подготовки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рабочих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специалистов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соответствующего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требованиям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высокотехнологичных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предприятий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организаций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апробация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внедрение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в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образовательный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процесс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инновационных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форм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методов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практического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обучения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создание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условий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для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прохождения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стажировки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педагогическими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работниками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учреждений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среднего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специального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создание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условий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для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повышения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квалификации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работников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организаций-заказчиков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кадров</a:t>
              </a:r>
              <a:endParaRPr lang="en-US" sz="20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-1972634" y="84963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0" y="0"/>
                </a:moveTo>
                <a:lnTo>
                  <a:pt x="3086100" y="0"/>
                </a:lnTo>
                <a:lnTo>
                  <a:pt x="30861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2BFB76-B984-4567-BF4F-F58083D88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543" y="260267"/>
            <a:ext cx="5520176" cy="976646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81967" y="-2828925"/>
            <a:ext cx="5657850" cy="5657850"/>
          </a:xfrm>
          <a:custGeom>
            <a:avLst/>
            <a:gdLst/>
            <a:ahLst/>
            <a:cxnLst/>
            <a:rect l="l" t="t" r="r" b="b"/>
            <a:pathLst>
              <a:path w="5657850" h="5657850">
                <a:moveTo>
                  <a:pt x="0" y="0"/>
                </a:moveTo>
                <a:lnTo>
                  <a:pt x="5657850" y="0"/>
                </a:lnTo>
                <a:lnTo>
                  <a:pt x="5657850" y="5657850"/>
                </a:lnTo>
                <a:lnTo>
                  <a:pt x="0" y="5657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710892" y="-72330"/>
            <a:ext cx="6648057" cy="10359330"/>
          </a:xfrm>
          <a:custGeom>
            <a:avLst/>
            <a:gdLst/>
            <a:ahLst/>
            <a:cxnLst/>
            <a:rect l="l" t="t" r="r" b="b"/>
            <a:pathLst>
              <a:path w="6648057" h="10359330">
                <a:moveTo>
                  <a:pt x="0" y="0"/>
                </a:moveTo>
                <a:lnTo>
                  <a:pt x="6648057" y="0"/>
                </a:lnTo>
                <a:lnTo>
                  <a:pt x="6648057" y="10359330"/>
                </a:lnTo>
                <a:lnTo>
                  <a:pt x="0" y="10359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70275" y="531506"/>
            <a:ext cx="8955675" cy="2621753"/>
            <a:chOff x="0" y="-574359"/>
            <a:chExt cx="10675077" cy="34956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57837" cy="2921312"/>
            </a:xfrm>
            <a:custGeom>
              <a:avLst/>
              <a:gdLst/>
              <a:ahLst/>
              <a:cxnLst/>
              <a:rect l="l" t="t" r="r" b="b"/>
              <a:pathLst>
                <a:path w="10657837" h="2921312">
                  <a:moveTo>
                    <a:pt x="0" y="0"/>
                  </a:moveTo>
                  <a:lnTo>
                    <a:pt x="10657837" y="0"/>
                  </a:lnTo>
                  <a:lnTo>
                    <a:pt x="10657837" y="2921312"/>
                  </a:lnTo>
                  <a:lnTo>
                    <a:pt x="0" y="29213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7240" y="-574359"/>
              <a:ext cx="10657837" cy="3007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695"/>
                </a:lnSpc>
              </a:pP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Приоритетные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направления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деятельности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по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реализации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образовательных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программ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: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70275" y="2828925"/>
            <a:ext cx="11040617" cy="669659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практического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учащихся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учреждений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среднего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сетевая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практического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реализации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профессиональной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учащихся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однопрофильных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учреждений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среднего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квалификации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стажировка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работников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соответствии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профилем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направлением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дополнительное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взрослых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профессиональная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переподготовка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квалификации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курсы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служащих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организаций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комплексного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научно-методического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информационного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центра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компетенций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внедрение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образовательный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инновационных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технологий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научно-методического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</a:p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апробация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тренажеров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информационная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методическая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консультационная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помощь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учреждениям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среднего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организациям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популяризация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средства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массовой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информации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</a:p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специализированных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республиканских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международных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выставках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конкурсах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ярмарках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</a:p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центра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компетенций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экскурсий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семинаров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мастер-классов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т. д.;</a:t>
            </a:r>
          </a:p>
          <a:p>
            <a:pPr marL="602856" lvl="2" indent="-285750" algn="l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профессиональной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ориентации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сопровождения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профессионального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самоопределения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обучающихся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317106" lvl="2" algn="l">
              <a:lnSpc>
                <a:spcPts val="2880"/>
              </a:lnSpc>
            </a:pP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том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числе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содействие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профессиональному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информированию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проведению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профессиональных</a:t>
            </a:r>
            <a:r>
              <a:rPr lang="en-US" sz="16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</a:t>
            </a:r>
            <a:endParaRPr lang="en-US" sz="1600" dirty="0">
              <a:solidFill>
                <a:srgbClr val="19191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2157595" y="8631142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0" y="0"/>
                </a:moveTo>
                <a:lnTo>
                  <a:pt x="3086100" y="0"/>
                </a:lnTo>
                <a:lnTo>
                  <a:pt x="30861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166504" y="145403"/>
            <a:ext cx="5736833" cy="10028789"/>
          </a:xfrm>
          <a:custGeom>
            <a:avLst/>
            <a:gdLst/>
            <a:ahLst/>
            <a:cxnLst/>
            <a:rect l="l" t="t" r="r" b="b"/>
            <a:pathLst>
              <a:path w="5736833" h="10028789">
                <a:moveTo>
                  <a:pt x="0" y="0"/>
                </a:moveTo>
                <a:lnTo>
                  <a:pt x="5736833" y="0"/>
                </a:lnTo>
                <a:lnTo>
                  <a:pt x="5736833" y="10028789"/>
                </a:lnTo>
                <a:lnTo>
                  <a:pt x="0" y="1002878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1439" r="-81439"/>
            </a:stretch>
          </a:blipFill>
          <a:ln w="76200">
            <a:solidFill>
              <a:schemeClr val="bg1"/>
            </a:solidFill>
          </a:ln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25800" y="-72330"/>
            <a:ext cx="6648057" cy="10359330"/>
          </a:xfrm>
          <a:custGeom>
            <a:avLst/>
            <a:gdLst/>
            <a:ahLst/>
            <a:cxnLst/>
            <a:rect l="l" t="t" r="r" b="b"/>
            <a:pathLst>
              <a:path w="6648057" h="10359330">
                <a:moveTo>
                  <a:pt x="0" y="0"/>
                </a:moveTo>
                <a:lnTo>
                  <a:pt x="6648057" y="0"/>
                </a:lnTo>
                <a:lnTo>
                  <a:pt x="6648057" y="10359330"/>
                </a:lnTo>
                <a:lnTo>
                  <a:pt x="0" y="1035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1000" y="647700"/>
            <a:ext cx="15335994" cy="8450634"/>
            <a:chOff x="-2114230" y="-477084"/>
            <a:chExt cx="22395229" cy="26454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426384" cy="971719"/>
            </a:xfrm>
            <a:custGeom>
              <a:avLst/>
              <a:gdLst/>
              <a:ahLst/>
              <a:cxnLst/>
              <a:rect l="l" t="t" r="r" b="b"/>
              <a:pathLst>
                <a:path w="17426384" h="971719">
                  <a:moveTo>
                    <a:pt x="0" y="0"/>
                  </a:moveTo>
                  <a:lnTo>
                    <a:pt x="17426384" y="0"/>
                  </a:lnTo>
                  <a:lnTo>
                    <a:pt x="17426384" y="971719"/>
                  </a:lnTo>
                  <a:lnTo>
                    <a:pt x="0" y="9717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2114230" y="-477084"/>
              <a:ext cx="22395229" cy="26454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93"/>
                </a:lnSpc>
              </a:pP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Категории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обучающихся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в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центре</a:t>
              </a:r>
              <a:r>
                <a:rPr lang="en-US" sz="4746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4746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компетенций</a:t>
              </a:r>
              <a:endParaRPr lang="en-US" sz="4746" b="1" spc="-94" dirty="0">
                <a:solidFill>
                  <a:srgbClr val="21596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1729"/>
              </p:ext>
            </p:extLst>
          </p:nvPr>
        </p:nvGraphicFramePr>
        <p:xfrm>
          <a:off x="381000" y="2338856"/>
          <a:ext cx="13779500" cy="6759478"/>
        </p:xfrm>
        <a:graphic>
          <a:graphicData uri="http://schemas.openxmlformats.org/drawingml/2006/table">
            <a:tbl>
              <a:tblPr/>
              <a:tblGrid>
                <a:gridCol w="1088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0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3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9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07988">
                <a:tc>
                  <a:txBody>
                    <a:bodyPr/>
                    <a:lstStyle/>
                    <a:p>
                      <a:pPr algn="l">
                        <a:lnSpc>
                          <a:spcPts val="2962"/>
                        </a:lnSpc>
                        <a:defRPr/>
                      </a:pP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 п/п</a:t>
                      </a:r>
                      <a:endParaRPr lang="en-US" sz="1100" dirty="0"/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62"/>
                        </a:lnSpc>
                        <a:defRPr/>
                      </a:pP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Код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en-US" sz="1100" dirty="0"/>
                    </a:p>
                    <a:p>
                      <a:pPr algn="l">
                        <a:lnSpc>
                          <a:spcPts val="2962"/>
                        </a:lnSpc>
                      </a:pP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специальности</a:t>
                      </a:r>
                      <a:endParaRPr lang="en-US" sz="2469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62"/>
                        </a:lnSpc>
                        <a:defRPr/>
                      </a:pP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присваиваемой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квалификации</a:t>
                      </a:r>
                      <a:endParaRPr lang="en-US" sz="1100" dirty="0"/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62"/>
                        </a:lnSpc>
                        <a:defRPr/>
                      </a:pP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рабочей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их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профессии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ий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),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получаемой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ых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lang="en-US" sz="1100" dirty="0"/>
                    </a:p>
                    <a:p>
                      <a:pPr algn="l">
                        <a:lnSpc>
                          <a:spcPts val="2962"/>
                        </a:lnSpc>
                      </a:pP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выпускниками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рамках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присваиваемой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квалификации</a:t>
                      </a:r>
                      <a:endParaRPr lang="en-US" sz="2469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62"/>
                        </a:lnSpc>
                        <a:defRPr/>
                      </a:pP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Срок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получения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образования</a:t>
                      </a:r>
                      <a:endParaRPr lang="en-US" sz="1100" dirty="0"/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402">
                <a:tc>
                  <a:txBody>
                    <a:bodyPr/>
                    <a:lstStyle/>
                    <a:p>
                      <a:pPr algn="just">
                        <a:lnSpc>
                          <a:spcPts val="2962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962"/>
                        </a:lnSpc>
                        <a:defRPr/>
                      </a:pP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5-04-0841-01 «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Ветеринарная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медицина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</a:t>
                      </a:r>
                      <a:endParaRPr lang="en-US" sz="1100" dirty="0"/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962"/>
                        </a:lnSpc>
                        <a:defRPr/>
                      </a:pP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Фельдшер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ветеринарной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медицины</a:t>
                      </a:r>
                      <a:endParaRPr lang="en-US" sz="1100" dirty="0"/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962"/>
                        </a:lnSpc>
                        <a:defRPr/>
                      </a:pP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Оператор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искусственному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осеменению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животных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lang="en-US" sz="1100" dirty="0"/>
                    </a:p>
                    <a:p>
                      <a:pPr algn="just">
                        <a:lnSpc>
                          <a:spcPts val="2962"/>
                        </a:lnSpc>
                      </a:pP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птицы</a:t>
                      </a:r>
                      <a:endParaRPr lang="en-US" sz="2469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just">
                        <a:lnSpc>
                          <a:spcPts val="2962"/>
                        </a:lnSpc>
                      </a:pPr>
                      <a:endParaRPr lang="en-US" sz="2469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62"/>
                        </a:lnSpc>
                        <a:defRPr/>
                      </a:pP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года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8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месяцев</a:t>
                      </a:r>
                      <a:endParaRPr lang="en-US" sz="1100" dirty="0"/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110">
                <a:tc>
                  <a:txBody>
                    <a:bodyPr/>
                    <a:lstStyle/>
                    <a:p>
                      <a:pPr algn="just">
                        <a:lnSpc>
                          <a:spcPts val="2962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  <a:endParaRPr lang="en-US" sz="1100"/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70"/>
                        </a:lnSpc>
                        <a:defRPr/>
                      </a:pP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5-04-0811-02 «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Производство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продукции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животного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происхождения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»  </a:t>
                      </a:r>
                      <a:endParaRPr lang="en-US" sz="1100" dirty="0"/>
                    </a:p>
                    <a:p>
                      <a:pPr algn="just">
                        <a:lnSpc>
                          <a:spcPts val="2962"/>
                        </a:lnSpc>
                      </a:pP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962"/>
                        </a:lnSpc>
                        <a:defRPr/>
                      </a:pP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Техник-технолог</a:t>
                      </a:r>
                      <a:endParaRPr lang="en-US" sz="1100" dirty="0"/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03"/>
                        </a:lnSpc>
                        <a:defRPr/>
                      </a:pP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Оператор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искусственному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осеменению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животных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птицы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  <a:endParaRPr lang="en-US" sz="1100" dirty="0"/>
                    </a:p>
                    <a:p>
                      <a:pPr algn="just">
                        <a:lnSpc>
                          <a:spcPts val="2962"/>
                        </a:lnSpc>
                      </a:pP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оператор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машинного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доения</a:t>
                      </a:r>
                      <a:endParaRPr lang="en-US" sz="2469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62"/>
                        </a:lnSpc>
                        <a:defRPr/>
                      </a:pP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года</a:t>
                      </a:r>
                      <a:r>
                        <a:rPr lang="en-US" sz="2469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6 </a:t>
                      </a:r>
                      <a:r>
                        <a:rPr lang="en-US" sz="2469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месяцев</a:t>
                      </a:r>
                      <a:endParaRPr lang="en-US" sz="1100" dirty="0"/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14160500" y="-2400300"/>
            <a:ext cx="5657850" cy="5657850"/>
          </a:xfrm>
          <a:custGeom>
            <a:avLst/>
            <a:gdLst/>
            <a:ahLst/>
            <a:cxnLst/>
            <a:rect l="l" t="t" r="r" b="b"/>
            <a:pathLst>
              <a:path w="5657850" h="5657850">
                <a:moveTo>
                  <a:pt x="0" y="0"/>
                </a:moveTo>
                <a:lnTo>
                  <a:pt x="5657850" y="0"/>
                </a:lnTo>
                <a:lnTo>
                  <a:pt x="5657850" y="5657850"/>
                </a:lnTo>
                <a:lnTo>
                  <a:pt x="0" y="5657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43050" y="8809031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0" y="0"/>
                </a:moveTo>
                <a:lnTo>
                  <a:pt x="3086100" y="0"/>
                </a:lnTo>
                <a:lnTo>
                  <a:pt x="30861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741562" y="-2314448"/>
            <a:ext cx="5657850" cy="5657850"/>
          </a:xfrm>
          <a:custGeom>
            <a:avLst/>
            <a:gdLst/>
            <a:ahLst/>
            <a:cxnLst/>
            <a:rect l="l" t="t" r="r" b="b"/>
            <a:pathLst>
              <a:path w="5657850" h="5657850">
                <a:moveTo>
                  <a:pt x="0" y="0"/>
                </a:moveTo>
                <a:lnTo>
                  <a:pt x="5657850" y="0"/>
                </a:lnTo>
                <a:lnTo>
                  <a:pt x="5657850" y="5657850"/>
                </a:lnTo>
                <a:lnTo>
                  <a:pt x="0" y="5657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92400" y="-72330"/>
            <a:ext cx="6648057" cy="10359330"/>
          </a:xfrm>
          <a:custGeom>
            <a:avLst/>
            <a:gdLst/>
            <a:ahLst/>
            <a:cxnLst/>
            <a:rect l="l" t="t" r="r" b="b"/>
            <a:pathLst>
              <a:path w="6648057" h="10359330">
                <a:moveTo>
                  <a:pt x="0" y="0"/>
                </a:moveTo>
                <a:lnTo>
                  <a:pt x="6648057" y="0"/>
                </a:lnTo>
                <a:lnTo>
                  <a:pt x="6648057" y="10359330"/>
                </a:lnTo>
                <a:lnTo>
                  <a:pt x="0" y="10359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85799" y="487462"/>
            <a:ext cx="11586185" cy="1528239"/>
            <a:chOff x="0" y="0"/>
            <a:chExt cx="15448247" cy="20376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48246" cy="2037652"/>
            </a:xfrm>
            <a:custGeom>
              <a:avLst/>
              <a:gdLst/>
              <a:ahLst/>
              <a:cxnLst/>
              <a:rect l="l" t="t" r="r" b="b"/>
              <a:pathLst>
                <a:path w="15448246" h="2037652">
                  <a:moveTo>
                    <a:pt x="0" y="0"/>
                  </a:moveTo>
                  <a:lnTo>
                    <a:pt x="15448246" y="0"/>
                  </a:lnTo>
                  <a:lnTo>
                    <a:pt x="15448246" y="2037652"/>
                  </a:lnTo>
                  <a:lnTo>
                    <a:pt x="0" y="20376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15448247" cy="21614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93"/>
                </a:lnSpc>
              </a:pPr>
              <a:r>
                <a:rPr lang="en-US" sz="4746" b="1" spc="-94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Категории обучающихся </a:t>
              </a:r>
            </a:p>
            <a:p>
              <a:pPr algn="l">
                <a:lnSpc>
                  <a:spcPts val="6093"/>
                </a:lnSpc>
              </a:pPr>
              <a:r>
                <a:rPr lang="en-US" sz="4746" b="1" spc="-94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в центре компетенций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04799" y="1951158"/>
            <a:ext cx="16002001" cy="7269932"/>
            <a:chOff x="0" y="-228600"/>
            <a:chExt cx="21336001" cy="96932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16802" cy="9464642"/>
            </a:xfrm>
            <a:custGeom>
              <a:avLst/>
              <a:gdLst/>
              <a:ahLst/>
              <a:cxnLst/>
              <a:rect l="l" t="t" r="r" b="b"/>
              <a:pathLst>
                <a:path w="20116802" h="9464642">
                  <a:moveTo>
                    <a:pt x="0" y="0"/>
                  </a:moveTo>
                  <a:lnTo>
                    <a:pt x="20116802" y="0"/>
                  </a:lnTo>
                  <a:lnTo>
                    <a:pt x="20116802" y="9464642"/>
                  </a:lnTo>
                  <a:lnTo>
                    <a:pt x="0" y="94646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28600"/>
              <a:ext cx="21336001" cy="96932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учащиеся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профильных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учреждений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среднего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специального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мастера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производственного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обучения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преподаватели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специальных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учебных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предметов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учреждений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среднего</a:t>
              </a:r>
              <a:endParaRPr lang="en-US" sz="20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специального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учащиеся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педагоги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учреждений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общего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среднего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имеющих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профильные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классы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аграрной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направленности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рабочие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специалисты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предприятий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сельского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хозяйства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физические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лица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  <a:p>
              <a:pPr marL="523919" lvl="2" indent="-174640" algn="l">
                <a:lnSpc>
                  <a:spcPts val="4345"/>
                </a:lnSpc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Планируется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заключение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договоров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организации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практического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обучения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в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центре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компетенций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с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учреждениями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lang="ru-RU" sz="20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23919" lvl="2" indent="-174640" algn="l">
                <a:lnSpc>
                  <a:spcPts val="4345"/>
                </a:lnSpc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среднего</a:t>
              </a:r>
              <a:r>
                <a:rPr lang="ru-RU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специального</a:t>
              </a:r>
              <a:r>
                <a:rPr lang="ru-RU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специальности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Ветеринарная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медицина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 и 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Производство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продукции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животного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lang="ru-RU" sz="20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523919" lvl="2" indent="-174640" algn="l">
                <a:lnSpc>
                  <a:spcPts val="4345"/>
                </a:lnSpc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происхождения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».</a:t>
              </a:r>
            </a:p>
            <a:p>
              <a:pPr marL="523919" lvl="2" indent="-174640" algn="l">
                <a:lnSpc>
                  <a:spcPts val="4345"/>
                </a:lnSpc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Также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планируется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заключение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договоров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обучении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в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центре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компетенций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следующими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учреждениями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высшего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образования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УО 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Витебская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ордена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Знак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Почета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государственная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академия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ветеринарной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медицины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УО 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Белорусская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государственная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орденов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Октябрьской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Революции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Трудового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Красного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Знамени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сельскохозяйственная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академия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692179" lvl="2" indent="-342900" algn="l">
                <a:lnSpc>
                  <a:spcPts val="4345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УО 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Гродненский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государственный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аграрный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университет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8251" y="9029700"/>
            <a:ext cx="2838451" cy="2958608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0" y="0"/>
                </a:moveTo>
                <a:lnTo>
                  <a:pt x="3086100" y="0"/>
                </a:lnTo>
                <a:lnTo>
                  <a:pt x="30861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11152" y="-2185173"/>
            <a:ext cx="5276848" cy="5499873"/>
          </a:xfrm>
          <a:custGeom>
            <a:avLst/>
            <a:gdLst/>
            <a:ahLst/>
            <a:cxnLst/>
            <a:rect l="l" t="t" r="r" b="b"/>
            <a:pathLst>
              <a:path w="5657850" h="5657850">
                <a:moveTo>
                  <a:pt x="0" y="0"/>
                </a:moveTo>
                <a:lnTo>
                  <a:pt x="5657850" y="0"/>
                </a:lnTo>
                <a:lnTo>
                  <a:pt x="5657850" y="5657850"/>
                </a:lnTo>
                <a:lnTo>
                  <a:pt x="0" y="5657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92400" y="-72330"/>
            <a:ext cx="6648057" cy="10359330"/>
          </a:xfrm>
          <a:custGeom>
            <a:avLst/>
            <a:gdLst/>
            <a:ahLst/>
            <a:cxnLst/>
            <a:rect l="l" t="t" r="r" b="b"/>
            <a:pathLst>
              <a:path w="6648057" h="10359330">
                <a:moveTo>
                  <a:pt x="0" y="0"/>
                </a:moveTo>
                <a:lnTo>
                  <a:pt x="6648057" y="0"/>
                </a:lnTo>
                <a:lnTo>
                  <a:pt x="6648057" y="10359330"/>
                </a:lnTo>
                <a:lnTo>
                  <a:pt x="0" y="10359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85800" y="643752"/>
            <a:ext cx="12096750" cy="10726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7704"/>
              </a:lnSpc>
            </a:pPr>
            <a:r>
              <a:rPr lang="en-US" sz="6000" b="1" spc="-94" dirty="0" err="1">
                <a:solidFill>
                  <a:srgbClr val="21596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Материально-техническая</a:t>
            </a:r>
            <a:r>
              <a:rPr lang="en-US" sz="6000" b="1" spc="-94" dirty="0">
                <a:solidFill>
                  <a:srgbClr val="21596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6000" b="1" spc="-94" dirty="0" err="1">
                <a:solidFill>
                  <a:srgbClr val="21596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база</a:t>
            </a:r>
            <a:r>
              <a:rPr lang="en-US" sz="6000" b="1" spc="-94" dirty="0">
                <a:solidFill>
                  <a:srgbClr val="215968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0200" y="1716444"/>
            <a:ext cx="11410952" cy="579119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indent="450000" algn="just">
              <a:lnSpc>
                <a:spcPts val="4345"/>
              </a:lnSpc>
            </a:pP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Материально-техническая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колледжа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соответствует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требованиям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образовательных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стандартов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indent="450000" algn="just">
              <a:lnSpc>
                <a:spcPts val="4345"/>
              </a:lnSpc>
            </a:pP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колледже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функционируют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31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учебная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42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учебных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кабинета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специальным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оборудованием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аппаратурой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компьютерной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техникой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соответствующими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моделями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экспонатами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Имеются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учебных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корпуса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ветеринарная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клиника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стационаром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учебная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пчелопасека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спортивных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актовых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библиотека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читальным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залом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организован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450000" algn="just">
              <a:lnSpc>
                <a:spcPts val="4345"/>
              </a:lnSpc>
            </a:pP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Интернет-сеть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посредством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точки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Wi-Fi, 4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общежития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работает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столовая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indent="450000" algn="just">
              <a:lnSpc>
                <a:spcPts val="4345"/>
              </a:lnSpc>
            </a:pP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2025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году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предусмотрен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текущий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ремонт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размещения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областного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бюджета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выделено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550000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белорусских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рублей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Также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реализации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сделать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текущий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ремонт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общежития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№ 2,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областного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бюджета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выделено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450000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белорусских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рублей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indent="450000" algn="just">
              <a:lnSpc>
                <a:spcPts val="4345"/>
              </a:lnSpc>
            </a:pP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общежитиях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колледжа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размещения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учащихся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других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учреждений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центре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компетенций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имеется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50 </a:t>
            </a:r>
            <a:r>
              <a:rPr lang="en-US" sz="2400" dirty="0" err="1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</a:t>
            </a:r>
            <a:r>
              <a:rPr lang="en-US" sz="24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indent="450000" algn="just">
              <a:lnSpc>
                <a:spcPts val="4345"/>
              </a:lnSpc>
            </a:pPr>
            <a:endParaRPr lang="en-US" sz="2400" dirty="0">
              <a:solidFill>
                <a:srgbClr val="19191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4345"/>
              </a:lnSpc>
            </a:pPr>
            <a:endParaRPr lang="en-US" sz="2400" dirty="0">
              <a:solidFill>
                <a:srgbClr val="19191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8251" y="8902208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0" y="0"/>
                </a:moveTo>
                <a:lnTo>
                  <a:pt x="3086100" y="0"/>
                </a:lnTo>
                <a:lnTo>
                  <a:pt x="30861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30150" y="-2185173"/>
            <a:ext cx="5657850" cy="5657850"/>
          </a:xfrm>
          <a:custGeom>
            <a:avLst/>
            <a:gdLst/>
            <a:ahLst/>
            <a:cxnLst/>
            <a:rect l="l" t="t" r="r" b="b"/>
            <a:pathLst>
              <a:path w="5657850" h="5657850">
                <a:moveTo>
                  <a:pt x="0" y="0"/>
                </a:moveTo>
                <a:lnTo>
                  <a:pt x="5657850" y="0"/>
                </a:lnTo>
                <a:lnTo>
                  <a:pt x="5657850" y="5657850"/>
                </a:lnTo>
                <a:lnTo>
                  <a:pt x="0" y="5657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92400" y="-72330"/>
            <a:ext cx="6648057" cy="10359330"/>
          </a:xfrm>
          <a:custGeom>
            <a:avLst/>
            <a:gdLst/>
            <a:ahLst/>
            <a:cxnLst/>
            <a:rect l="l" t="t" r="r" b="b"/>
            <a:pathLst>
              <a:path w="6648057" h="10359330">
                <a:moveTo>
                  <a:pt x="0" y="0"/>
                </a:moveTo>
                <a:lnTo>
                  <a:pt x="6648057" y="0"/>
                </a:lnTo>
                <a:lnTo>
                  <a:pt x="6648057" y="10359330"/>
                </a:lnTo>
                <a:lnTo>
                  <a:pt x="0" y="10359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57200" y="478361"/>
            <a:ext cx="13792199" cy="944106"/>
            <a:chOff x="-304800" y="-1"/>
            <a:chExt cx="16930164" cy="12588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625364" cy="1258807"/>
            </a:xfrm>
            <a:custGeom>
              <a:avLst/>
              <a:gdLst/>
              <a:ahLst/>
              <a:cxnLst/>
              <a:rect l="l" t="t" r="r" b="b"/>
              <a:pathLst>
                <a:path w="16625364" h="1258807">
                  <a:moveTo>
                    <a:pt x="0" y="0"/>
                  </a:moveTo>
                  <a:lnTo>
                    <a:pt x="16625364" y="0"/>
                  </a:lnTo>
                  <a:lnTo>
                    <a:pt x="16625364" y="1258807"/>
                  </a:lnTo>
                  <a:lnTo>
                    <a:pt x="0" y="1258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-304800" y="-1"/>
              <a:ext cx="16930163" cy="12588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704"/>
                </a:lnSpc>
              </a:pPr>
              <a:r>
                <a:rPr lang="en-US" sz="5400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Учебные</a:t>
              </a:r>
              <a:r>
                <a:rPr lang="en-US" sz="5400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5400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кабинеты</a:t>
              </a:r>
              <a:r>
                <a:rPr lang="en-US" sz="5400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и </a:t>
              </a:r>
              <a:r>
                <a:rPr lang="en-US" sz="5400" b="1" spc="-94" dirty="0" err="1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лаборатории</a:t>
              </a:r>
              <a:r>
                <a:rPr lang="en-US" sz="5400" b="1" spc="-94" dirty="0">
                  <a:solidFill>
                    <a:srgbClr val="215968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: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76400" y="1562100"/>
            <a:ext cx="12954000" cy="9037886"/>
            <a:chOff x="0" y="0"/>
            <a:chExt cx="17089437" cy="124569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9438" cy="12456915"/>
            </a:xfrm>
            <a:custGeom>
              <a:avLst/>
              <a:gdLst/>
              <a:ahLst/>
              <a:cxnLst/>
              <a:rect l="l" t="t" r="r" b="b"/>
              <a:pathLst>
                <a:path w="17089438" h="12456915">
                  <a:moveTo>
                    <a:pt x="0" y="0"/>
                  </a:moveTo>
                  <a:lnTo>
                    <a:pt x="17089438" y="0"/>
                  </a:lnTo>
                  <a:lnTo>
                    <a:pt x="17089438" y="12456915"/>
                  </a:lnTo>
                  <a:lnTo>
                    <a:pt x="0" y="124569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61925"/>
              <a:ext cx="17089437" cy="126188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600"/>
                </a:lnSpc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организации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учебного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процесса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профилю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деятельности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центра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компетенций</a:t>
              </a:r>
              <a:r>
                <a:rPr lang="ru-RU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будут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lang="ru-RU" sz="20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>
                <a:lnSpc>
                  <a:spcPts val="3600"/>
                </a:lnSpc>
              </a:pP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задействованы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учебные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кабинеты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лаборатории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Анатомии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физиологии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сельскохозяйственных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животных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Животноводства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гигиены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ветеринарной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санитарии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Зоогигиены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ветеринарии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Фармакологии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Внутренних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незаразных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болезней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Эпизоотологии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инфекционных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болезней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животных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микробиологии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вирусологии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Ветеринарной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хирургии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Паразитологии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инвазионных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болезней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животных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Акушерства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гинекологии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биотехники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размножения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сельскохозяйственных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животных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Ветеринарно-санитарной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экспертизы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технологии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переработки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продукции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животноводства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Патологической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физиологии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патологической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анатомии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Технического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обеспечения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процессов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в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животноводстве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Кормления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сельскохозяйственных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животных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Скотоводства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технологии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производства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молока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говядины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Разведения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сельскохозяйственных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животных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и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селекции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»;</a:t>
              </a:r>
            </a:p>
            <a:p>
              <a:pPr marL="342900" indent="-342900" algn="l">
                <a:lnSpc>
                  <a:spcPts val="3600"/>
                </a:lnSpc>
                <a:buFont typeface="Wingdings" panose="05000000000000000000" pitchFamily="2" charset="2"/>
                <a:buChar char="q"/>
              </a:pP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Пункт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искусственного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осеменения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сельскохозяйственных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dirty="0" err="1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животных</a:t>
              </a:r>
              <a:r>
                <a:rPr lang="en-US" sz="2000" dirty="0">
                  <a:solidFill>
                    <a:srgbClr val="19191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»</a:t>
              </a:r>
            </a:p>
            <a:p>
              <a:pPr algn="l">
                <a:lnSpc>
                  <a:spcPts val="4345"/>
                </a:lnSpc>
              </a:pPr>
              <a:endParaRPr lang="en-US" sz="20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l">
                <a:lnSpc>
                  <a:spcPts val="4345"/>
                </a:lnSpc>
              </a:pPr>
              <a:endParaRPr lang="en-US" sz="2000" dirty="0">
                <a:solidFill>
                  <a:srgbClr val="19191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978</Words>
  <Application>Microsoft Office PowerPoint</Application>
  <PresentationFormat>Произвольный</PresentationFormat>
  <Paragraphs>120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Wingdings</vt:lpstr>
      <vt:lpstr>Arial</vt:lpstr>
      <vt:lpstr>Calibri</vt:lpstr>
      <vt:lpstr>Times New Roman</vt:lpstr>
      <vt:lpstr>Times New Roman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20250506_085959.pptx</dc:title>
  <cp:lastModifiedBy>User</cp:lastModifiedBy>
  <cp:revision>9</cp:revision>
  <dcterms:created xsi:type="dcterms:W3CDTF">2006-08-16T00:00:00Z</dcterms:created>
  <dcterms:modified xsi:type="dcterms:W3CDTF">2025-07-01T06:32:34Z</dcterms:modified>
  <dc:identifier>DAGmpgBW2nE</dc:identifier>
</cp:coreProperties>
</file>